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5"/>
  </p:notesMasterIdLst>
  <p:sldIdLst>
    <p:sldId id="260" r:id="rId2"/>
    <p:sldId id="259" r:id="rId3"/>
    <p:sldId id="271" r:id="rId4"/>
    <p:sldId id="257" r:id="rId5"/>
    <p:sldId id="274" r:id="rId6"/>
    <p:sldId id="263" r:id="rId7"/>
    <p:sldId id="262" r:id="rId8"/>
    <p:sldId id="265" r:id="rId9"/>
    <p:sldId id="266" r:id="rId10"/>
    <p:sldId id="264" r:id="rId11"/>
    <p:sldId id="267" r:id="rId12"/>
    <p:sldId id="272" r:id="rId13"/>
    <p:sldId id="273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gTecnologia" initials="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564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AFC92-822A-4E09-B55A-3E5FE7EACDA1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DEBA0-60E2-460D-A1AA-5267A26237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105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EBA0-60E2-460D-A1AA-5267A262378C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3630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EBA0-60E2-460D-A1AA-5267A262378C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865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EBA0-60E2-460D-A1AA-5267A262378C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1715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EBA0-60E2-460D-A1AA-5267A262378C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7344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EBA0-60E2-460D-A1AA-5267A262378C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421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7612017"/>
      </p:ext>
    </p:extLst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6798057"/>
      </p:ext>
    </p:extLst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7745197"/>
      </p:ext>
    </p:extLst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9073968"/>
      </p:ext>
    </p:extLst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01124883"/>
      </p:ext>
    </p:extLst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6232158"/>
      </p:ext>
    </p:extLst>
  </p:cSld>
  <p:clrMapOvr>
    <a:masterClrMapping/>
  </p:clrMapOvr>
  <p:transition spd="slow">
    <p:wheel spokes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2699893"/>
      </p:ext>
    </p:extLst>
  </p:cSld>
  <p:clrMapOvr>
    <a:masterClrMapping/>
  </p:clrMapOvr>
  <p:transition spd="slow"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4536241"/>
      </p:ext>
    </p:extLst>
  </p:cSld>
  <p:clrMapOvr>
    <a:masterClrMapping/>
  </p:clrMapOvr>
  <p:transition spd="slow"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62419227"/>
      </p:ext>
    </p:extLst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0841182"/>
      </p:ext>
    </p:extLst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25112939"/>
      </p:ext>
    </p:extLst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3408703"/>
      </p:ext>
    </p:extLst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2181951"/>
      </p:ext>
    </p:extLst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8184841"/>
      </p:ext>
    </p:extLst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4403463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2100012"/>
      </p:ext>
    </p:extLst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3599116"/>
      </p:ext>
    </p:extLst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991995-0D6B-43E3-B6CE-FD6F88EB15F4}" type="datetimeFigureOut">
              <a:rPr lang="es-AR" smtClean="0"/>
              <a:t>21/10/2025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0CCB8-7B2E-4641-80DC-C4E2165C710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4437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ransition spd="slow">
    <p:wheel spokes="1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039091" y="3255818"/>
            <a:ext cx="9079994" cy="3488908"/>
          </a:xfrm>
        </p:spPr>
        <p:txBody>
          <a:bodyPr/>
          <a:lstStyle/>
          <a:p>
            <a:pPr algn="ctr"/>
            <a:r>
              <a:rPr lang="es-ES" sz="2000" dirty="0"/>
              <a:t>Nombre del proyecto: Leandal.</a:t>
            </a:r>
            <a:br>
              <a:rPr lang="es-ES" sz="2000" dirty="0"/>
            </a:br>
            <a:r>
              <a:rPr lang="es-ES" sz="2000" dirty="0"/>
              <a:t>N° de grupo: 03.</a:t>
            </a:r>
            <a:br>
              <a:rPr lang="es-ES" sz="2000" dirty="0"/>
            </a:br>
            <a:r>
              <a:rPr lang="es-ES" sz="2000" dirty="0"/>
              <a:t>Integrantes:</a:t>
            </a:r>
            <a:br>
              <a:rPr lang="es-ES" sz="2000" dirty="0"/>
            </a:br>
            <a:r>
              <a:rPr lang="es-ES" sz="2000" dirty="0"/>
              <a:t>    Ojeda Leonardo (Programador, líder del proyecto).</a:t>
            </a:r>
            <a:br>
              <a:rPr lang="es-ES" sz="2000" dirty="0"/>
            </a:br>
            <a:r>
              <a:rPr lang="es-ES" sz="2000" dirty="0"/>
              <a:t> Ojeda Andrés (Programador, analista).</a:t>
            </a:r>
            <a:br>
              <a:rPr lang="es-ES" sz="2000" dirty="0"/>
            </a:br>
            <a:r>
              <a:rPr lang="es-ES" sz="2000" dirty="0"/>
              <a:t> mansilla Alexis (Diseñador grafico, Programador).</a:t>
            </a:r>
            <a:br>
              <a:rPr lang="es-ES" sz="2000" dirty="0"/>
            </a:br>
            <a:r>
              <a:rPr lang="es-ES" sz="2000" dirty="0"/>
              <a:t>Profesor: Ponce Daniel.</a:t>
            </a:r>
            <a:br>
              <a:rPr lang="es-ES" sz="2000" dirty="0"/>
            </a:br>
            <a:r>
              <a:rPr lang="es-ES" sz="2000" dirty="0"/>
              <a:t>Curso: Programación.</a:t>
            </a:r>
            <a:br>
              <a:rPr lang="es-ES" sz="2000" dirty="0"/>
            </a:br>
            <a:r>
              <a:rPr lang="es-ES" sz="2000" dirty="0"/>
              <a:t>División: ° i.</a:t>
            </a:r>
            <a:br>
              <a:rPr lang="es-ES" sz="2000" dirty="0"/>
            </a:br>
            <a:r>
              <a:rPr lang="es-ES" sz="2000" dirty="0"/>
              <a:t>Año: 7 °.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1</a:t>
            </a:fld>
            <a:endParaRPr lang="es-AR" dirty="0"/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5" y="-796779"/>
            <a:ext cx="6858000" cy="53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4796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Desarrollo</a:t>
            </a:r>
            <a:endParaRPr lang="es-AR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Trabajo en Equipo</a:t>
            </a:r>
            <a:endParaRPr lang="es-AR" dirty="0"/>
          </a:p>
        </p:txBody>
      </p:sp>
      <p:sp>
        <p:nvSpPr>
          <p:cNvPr id="9" name="Marcador de conteni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El trabajo en equipo es presencial y a distancia.</a:t>
            </a:r>
          </a:p>
          <a:p>
            <a:r>
              <a:rPr lang="es-ES" dirty="0"/>
              <a:t>Usamos la metodología de trabajo “Scrum-</a:t>
            </a:r>
            <a:r>
              <a:rPr lang="es-ES" dirty="0" err="1"/>
              <a:t>kanban</a:t>
            </a:r>
            <a:r>
              <a:rPr lang="es-ES" dirty="0"/>
              <a:t>” para la organización del proyecto.</a:t>
            </a:r>
            <a:endParaRPr lang="es-AR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Herramientas</a:t>
            </a:r>
            <a:endParaRPr lang="es-AR" dirty="0"/>
          </a:p>
        </p:txBody>
      </p:sp>
      <p:sp>
        <p:nvSpPr>
          <p:cNvPr id="11" name="Marcador de contenido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/>
              <a:t>Usamos un repositorio en Github.</a:t>
            </a:r>
          </a:p>
          <a:p>
            <a:r>
              <a:rPr lang="es-ES" dirty="0"/>
              <a:t>El chatbot va a estar desarrollado con PHP, JS, MySQL , HTML, CSS, bootstrap y XAMPP.</a:t>
            </a:r>
          </a:p>
          <a:p>
            <a:r>
              <a:rPr lang="es-ES" dirty="0"/>
              <a:t>También usamos canva  y draw.io para los pre diseños y diagramas.</a:t>
            </a:r>
            <a:endParaRPr lang="es-AR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10</a:t>
            </a:fld>
            <a:endParaRPr lang="es-AR" dirty="0"/>
          </a:p>
        </p:txBody>
      </p:sp>
      <p:sp>
        <p:nvSpPr>
          <p:cNvPr id="2" name="Forma libre 1"/>
          <p:cNvSpPr/>
          <p:nvPr/>
        </p:nvSpPr>
        <p:spPr>
          <a:xfrm>
            <a:off x="8751485" y="2438400"/>
            <a:ext cx="3421465" cy="5019729"/>
          </a:xfrm>
          <a:custGeom>
            <a:avLst/>
            <a:gdLst>
              <a:gd name="connsiteX0" fmla="*/ 3421465 w 3421465"/>
              <a:gd name="connsiteY0" fmla="*/ 0 h 5019729"/>
              <a:gd name="connsiteX1" fmla="*/ 2926165 w 3421465"/>
              <a:gd name="connsiteY1" fmla="*/ 647700 h 5019729"/>
              <a:gd name="connsiteX2" fmla="*/ 2811865 w 3421465"/>
              <a:gd name="connsiteY2" fmla="*/ 1447800 h 5019729"/>
              <a:gd name="connsiteX3" fmla="*/ 2145115 w 3421465"/>
              <a:gd name="connsiteY3" fmla="*/ 1828800 h 5019729"/>
              <a:gd name="connsiteX4" fmla="*/ 1192615 w 3421465"/>
              <a:gd name="connsiteY4" fmla="*/ 2495550 h 5019729"/>
              <a:gd name="connsiteX5" fmla="*/ 1402165 w 3421465"/>
              <a:gd name="connsiteY5" fmla="*/ 3219450 h 5019729"/>
              <a:gd name="connsiteX6" fmla="*/ 1078315 w 3421465"/>
              <a:gd name="connsiteY6" fmla="*/ 3638550 h 5019729"/>
              <a:gd name="connsiteX7" fmla="*/ 316315 w 3421465"/>
              <a:gd name="connsiteY7" fmla="*/ 3867150 h 5019729"/>
              <a:gd name="connsiteX8" fmla="*/ 240115 w 3421465"/>
              <a:gd name="connsiteY8" fmla="*/ 4438650 h 501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1465" h="5019729">
                <a:moveTo>
                  <a:pt x="3421465" y="0"/>
                </a:moveTo>
                <a:cubicBezTo>
                  <a:pt x="3224615" y="203200"/>
                  <a:pt x="3027765" y="406400"/>
                  <a:pt x="2926165" y="647700"/>
                </a:cubicBezTo>
                <a:cubicBezTo>
                  <a:pt x="2824565" y="889000"/>
                  <a:pt x="2942040" y="1250950"/>
                  <a:pt x="2811865" y="1447800"/>
                </a:cubicBezTo>
                <a:cubicBezTo>
                  <a:pt x="2681690" y="1644650"/>
                  <a:pt x="2414990" y="1654175"/>
                  <a:pt x="2145115" y="1828800"/>
                </a:cubicBezTo>
                <a:cubicBezTo>
                  <a:pt x="1875240" y="2003425"/>
                  <a:pt x="1316440" y="2263775"/>
                  <a:pt x="1192615" y="2495550"/>
                </a:cubicBezTo>
                <a:cubicBezTo>
                  <a:pt x="1068790" y="2727325"/>
                  <a:pt x="1421215" y="3028950"/>
                  <a:pt x="1402165" y="3219450"/>
                </a:cubicBezTo>
                <a:cubicBezTo>
                  <a:pt x="1383115" y="3409950"/>
                  <a:pt x="1259290" y="3530600"/>
                  <a:pt x="1078315" y="3638550"/>
                </a:cubicBezTo>
                <a:cubicBezTo>
                  <a:pt x="897340" y="3746500"/>
                  <a:pt x="456015" y="3733800"/>
                  <a:pt x="316315" y="3867150"/>
                </a:cubicBezTo>
                <a:cubicBezTo>
                  <a:pt x="176615" y="4000500"/>
                  <a:pt x="-274235" y="5972175"/>
                  <a:pt x="240115" y="44386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Forma libre 3"/>
          <p:cNvSpPr/>
          <p:nvPr/>
        </p:nvSpPr>
        <p:spPr>
          <a:xfrm>
            <a:off x="0" y="0"/>
            <a:ext cx="1390650" cy="1866900"/>
          </a:xfrm>
          <a:custGeom>
            <a:avLst/>
            <a:gdLst>
              <a:gd name="connsiteX0" fmla="*/ 1390650 w 1390650"/>
              <a:gd name="connsiteY0" fmla="*/ 0 h 1866900"/>
              <a:gd name="connsiteX1" fmla="*/ 952500 w 1390650"/>
              <a:gd name="connsiteY1" fmla="*/ 628650 h 1866900"/>
              <a:gd name="connsiteX2" fmla="*/ 1028700 w 1390650"/>
              <a:gd name="connsiteY2" fmla="*/ 1123950 h 1866900"/>
              <a:gd name="connsiteX3" fmla="*/ 571500 w 1390650"/>
              <a:gd name="connsiteY3" fmla="*/ 1200150 h 1866900"/>
              <a:gd name="connsiteX4" fmla="*/ 209550 w 1390650"/>
              <a:gd name="connsiteY4" fmla="*/ 1733550 h 1866900"/>
              <a:gd name="connsiteX5" fmla="*/ 0 w 1390650"/>
              <a:gd name="connsiteY5" fmla="*/ 18669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650" h="1866900">
                <a:moveTo>
                  <a:pt x="1390650" y="0"/>
                </a:moveTo>
                <a:cubicBezTo>
                  <a:pt x="1201737" y="220662"/>
                  <a:pt x="1012825" y="441325"/>
                  <a:pt x="952500" y="628650"/>
                </a:cubicBezTo>
                <a:cubicBezTo>
                  <a:pt x="892175" y="815975"/>
                  <a:pt x="1092200" y="1028700"/>
                  <a:pt x="1028700" y="1123950"/>
                </a:cubicBezTo>
                <a:cubicBezTo>
                  <a:pt x="965200" y="1219200"/>
                  <a:pt x="708025" y="1098550"/>
                  <a:pt x="571500" y="1200150"/>
                </a:cubicBezTo>
                <a:cubicBezTo>
                  <a:pt x="434975" y="1301750"/>
                  <a:pt x="304800" y="1622425"/>
                  <a:pt x="209550" y="1733550"/>
                </a:cubicBezTo>
                <a:cubicBezTo>
                  <a:pt x="114300" y="1844675"/>
                  <a:pt x="0" y="1866900"/>
                  <a:pt x="0" y="18669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874667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11" grpId="0" uiExpand="1" build="p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98D729-A35F-FD4C-8BED-D216740C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Emprendimiento</a:t>
            </a:r>
            <a:endParaRPr lang="es-AR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Plan de negocios</a:t>
            </a:r>
            <a:endParaRPr lang="es-AR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s-ES" sz="2000" dirty="0"/>
              <a:t>Nuestro plan de negocios es implementarlo en la escuela y promocionarlo</a:t>
            </a:r>
            <a:r>
              <a:rPr lang="es-ES" dirty="0"/>
              <a:t>.</a:t>
            </a:r>
            <a:endParaRPr lang="es-AR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Análisis FODA</a:t>
            </a:r>
            <a:endParaRPr lang="es-AR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half" idx="16"/>
          </p:nvPr>
        </p:nvSpPr>
        <p:spPr>
          <a:xfrm>
            <a:off x="3878859" y="2667000"/>
            <a:ext cx="2946794" cy="358933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b="1" dirty="0">
                <a:latin typeface="+mn-lt"/>
              </a:rPr>
              <a:t>Fortalezas:</a:t>
            </a:r>
            <a:r>
              <a:rPr lang="es-ES" sz="1800" dirty="0">
                <a:latin typeface="+mn-lt"/>
              </a:rPr>
              <a:t> </a:t>
            </a:r>
            <a:r>
              <a:rPr lang="es-AR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Interfaz accesible y moderna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b="1" dirty="0">
                <a:latin typeface="+mn-lt"/>
              </a:rPr>
              <a:t>Oportunidades:</a:t>
            </a:r>
            <a:r>
              <a:rPr lang="es-ES" sz="1800" dirty="0">
                <a:latin typeface="+mn-lt"/>
              </a:rPr>
              <a:t> </a:t>
            </a:r>
            <a:r>
              <a:rPr lang="es-AR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Posibilidad de expansión a otras escuelas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Debilidades: </a:t>
            </a:r>
            <a:r>
              <a:rPr lang="es-AR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Requiere mantenimiento del administrador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b="1" dirty="0">
                <a:latin typeface="+mn-lt"/>
              </a:rPr>
              <a:t>Amenazas:</a:t>
            </a:r>
            <a:r>
              <a:rPr lang="es-AR" sz="1800" b="1" dirty="0">
                <a:latin typeface="+mn-lt"/>
              </a:rPr>
              <a:t> </a:t>
            </a:r>
            <a:r>
              <a:rPr lang="es-AR" sz="1800" dirty="0">
                <a:latin typeface="+mn-lt"/>
              </a:rPr>
              <a:t>dirigido a un grupo reducido.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>
          <a:xfrm>
            <a:off x="7028470" y="2208201"/>
            <a:ext cx="3449655" cy="576262"/>
          </a:xfrm>
        </p:spPr>
        <p:txBody>
          <a:bodyPr/>
          <a:lstStyle/>
          <a:p>
            <a:r>
              <a:rPr lang="es-ES" dirty="0"/>
              <a:t>Análisis de mercado y estrategia</a:t>
            </a:r>
            <a:endParaRPr lang="es-AR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half" idx="17"/>
          </p:nvPr>
        </p:nvSpPr>
        <p:spPr>
          <a:xfrm>
            <a:off x="7124699" y="2998033"/>
            <a:ext cx="2932113" cy="3192488"/>
          </a:xfrm>
        </p:spPr>
        <p:txBody>
          <a:bodyPr>
            <a:normAutofit/>
          </a:bodyPr>
          <a:lstStyle/>
          <a:p>
            <a:r>
              <a:rPr lang="es-ES" sz="2000" dirty="0"/>
              <a:t>Vimos un mercado anticuado y queremos innovar.</a:t>
            </a:r>
            <a:endParaRPr lang="es-AR" sz="200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6A0503E9-D4B0-AE9C-4261-2801A160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11</a:t>
            </a:fld>
            <a:endParaRPr lang="es-AR" dirty="0"/>
          </a:p>
        </p:txBody>
      </p:sp>
      <p:sp>
        <p:nvSpPr>
          <p:cNvPr id="4" name="Forma libre 3"/>
          <p:cNvSpPr/>
          <p:nvPr/>
        </p:nvSpPr>
        <p:spPr>
          <a:xfrm>
            <a:off x="8859187" y="4976734"/>
            <a:ext cx="3332813" cy="1873771"/>
          </a:xfrm>
          <a:custGeom>
            <a:avLst/>
            <a:gdLst>
              <a:gd name="connsiteX0" fmla="*/ 0 w 3194153"/>
              <a:gd name="connsiteY0" fmla="*/ 1873771 h 1873771"/>
              <a:gd name="connsiteX1" fmla="*/ 1064302 w 3194153"/>
              <a:gd name="connsiteY1" fmla="*/ 1154243 h 1873771"/>
              <a:gd name="connsiteX2" fmla="*/ 1963711 w 3194153"/>
              <a:gd name="connsiteY2" fmla="*/ 0 h 1873771"/>
              <a:gd name="connsiteX3" fmla="*/ 3162924 w 3194153"/>
              <a:gd name="connsiteY3" fmla="*/ 1154243 h 187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153" h="1873771">
                <a:moveTo>
                  <a:pt x="0" y="1873771"/>
                </a:moveTo>
                <a:cubicBezTo>
                  <a:pt x="368508" y="1670154"/>
                  <a:pt x="737017" y="1466538"/>
                  <a:pt x="1064302" y="1154243"/>
                </a:cubicBezTo>
                <a:cubicBezTo>
                  <a:pt x="1391587" y="841948"/>
                  <a:pt x="1613941" y="0"/>
                  <a:pt x="1963711" y="0"/>
                </a:cubicBezTo>
                <a:cubicBezTo>
                  <a:pt x="2313481" y="0"/>
                  <a:pt x="3390275" y="2166079"/>
                  <a:pt x="3162924" y="115424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Forma libre 12"/>
          <p:cNvSpPr/>
          <p:nvPr/>
        </p:nvSpPr>
        <p:spPr>
          <a:xfrm>
            <a:off x="-14990" y="0"/>
            <a:ext cx="1514006" cy="1603948"/>
          </a:xfrm>
          <a:custGeom>
            <a:avLst/>
            <a:gdLst>
              <a:gd name="connsiteX0" fmla="*/ 0 w 1514006"/>
              <a:gd name="connsiteY0" fmla="*/ 1603948 h 1603948"/>
              <a:gd name="connsiteX1" fmla="*/ 914400 w 1514006"/>
              <a:gd name="connsiteY1" fmla="*/ 1334125 h 1603948"/>
              <a:gd name="connsiteX2" fmla="*/ 599606 w 1514006"/>
              <a:gd name="connsiteY2" fmla="*/ 644577 h 1603948"/>
              <a:gd name="connsiteX3" fmla="*/ 1484026 w 1514006"/>
              <a:gd name="connsiteY3" fmla="*/ 614597 h 1603948"/>
              <a:gd name="connsiteX4" fmla="*/ 1514006 w 1514006"/>
              <a:gd name="connsiteY4" fmla="*/ 0 h 160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4006" h="1603948">
                <a:moveTo>
                  <a:pt x="0" y="1603948"/>
                </a:moveTo>
                <a:cubicBezTo>
                  <a:pt x="407233" y="1548984"/>
                  <a:pt x="814466" y="1494020"/>
                  <a:pt x="914400" y="1334125"/>
                </a:cubicBezTo>
                <a:cubicBezTo>
                  <a:pt x="1014334" y="1174230"/>
                  <a:pt x="504668" y="764498"/>
                  <a:pt x="599606" y="644577"/>
                </a:cubicBezTo>
                <a:cubicBezTo>
                  <a:pt x="694544" y="524656"/>
                  <a:pt x="1331626" y="722026"/>
                  <a:pt x="1484026" y="614597"/>
                </a:cubicBezTo>
                <a:cubicBezTo>
                  <a:pt x="1636426" y="507168"/>
                  <a:pt x="427219" y="387246"/>
                  <a:pt x="1514006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457208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6239"/>
          </a:xfrm>
        </p:spPr>
        <p:txBody>
          <a:bodyPr/>
          <a:lstStyle/>
          <a:p>
            <a:pPr algn="ctr"/>
            <a:r>
              <a:rPr lang="es-ES" dirty="0"/>
              <a:t>Emprendimiento</a:t>
            </a:r>
            <a:endParaRPr lang="es-AR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Análisis de costos</a:t>
            </a:r>
            <a:endParaRPr lang="es-AR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En total desarrollar Leandal costaría $4.267.000</a:t>
            </a:r>
            <a:endParaRPr lang="es-AR" sz="2000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3"/>
          </p:nvPr>
        </p:nvSpPr>
        <p:spPr>
          <a:xfrm>
            <a:off x="3873106" y="2215187"/>
            <a:ext cx="2936241" cy="576262"/>
          </a:xfrm>
        </p:spPr>
        <p:txBody>
          <a:bodyPr/>
          <a:lstStyle/>
          <a:p>
            <a:r>
              <a:rPr lang="es-ES" dirty="0"/>
              <a:t>Promoción y Marketing</a:t>
            </a:r>
            <a:endParaRPr lang="es-AR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half" idx="16"/>
          </p:nvPr>
        </p:nvSpPr>
        <p:spPr>
          <a:xfrm>
            <a:off x="3873106" y="2949704"/>
            <a:ext cx="2946794" cy="330663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Carteles en los pasillos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Que se difunda en el centro de estudiantes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Organigrama</a:t>
            </a:r>
            <a:endParaRPr lang="es-AR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s-ES" dirty="0"/>
              <a:t>13</a:t>
            </a:r>
            <a:endParaRPr lang="es-AR" dirty="0"/>
          </a:p>
        </p:txBody>
      </p:sp>
      <p:sp>
        <p:nvSpPr>
          <p:cNvPr id="3" name="Forma libre 2"/>
          <p:cNvSpPr/>
          <p:nvPr/>
        </p:nvSpPr>
        <p:spPr>
          <a:xfrm>
            <a:off x="29980" y="5540911"/>
            <a:ext cx="1289154" cy="1844056"/>
          </a:xfrm>
          <a:custGeom>
            <a:avLst/>
            <a:gdLst>
              <a:gd name="connsiteX0" fmla="*/ 0 w 1289154"/>
              <a:gd name="connsiteY0" fmla="*/ 1009791 h 1844056"/>
              <a:gd name="connsiteX1" fmla="*/ 569627 w 1289154"/>
              <a:gd name="connsiteY1" fmla="*/ 635037 h 1844056"/>
              <a:gd name="connsiteX2" fmla="*/ 179882 w 1289154"/>
              <a:gd name="connsiteY2" fmla="*/ 80400 h 1844056"/>
              <a:gd name="connsiteX3" fmla="*/ 884420 w 1289154"/>
              <a:gd name="connsiteY3" fmla="*/ 50420 h 1844056"/>
              <a:gd name="connsiteX4" fmla="*/ 1289154 w 1289154"/>
              <a:gd name="connsiteY4" fmla="*/ 530105 h 1844056"/>
              <a:gd name="connsiteX5" fmla="*/ 884420 w 1289154"/>
              <a:gd name="connsiteY5" fmla="*/ 724978 h 1844056"/>
              <a:gd name="connsiteX6" fmla="*/ 1079292 w 1289154"/>
              <a:gd name="connsiteY6" fmla="*/ 1054761 h 1844056"/>
              <a:gd name="connsiteX7" fmla="*/ 974361 w 1289154"/>
              <a:gd name="connsiteY7" fmla="*/ 1264623 h 184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9154" h="1844056">
                <a:moveTo>
                  <a:pt x="0" y="1009791"/>
                </a:moveTo>
                <a:cubicBezTo>
                  <a:pt x="269823" y="899863"/>
                  <a:pt x="539647" y="789936"/>
                  <a:pt x="569627" y="635037"/>
                </a:cubicBezTo>
                <a:cubicBezTo>
                  <a:pt x="599607" y="480138"/>
                  <a:pt x="127417" y="177836"/>
                  <a:pt x="179882" y="80400"/>
                </a:cubicBezTo>
                <a:cubicBezTo>
                  <a:pt x="232348" y="-17036"/>
                  <a:pt x="699541" y="-24531"/>
                  <a:pt x="884420" y="50420"/>
                </a:cubicBezTo>
                <a:cubicBezTo>
                  <a:pt x="1069299" y="125371"/>
                  <a:pt x="1289154" y="417679"/>
                  <a:pt x="1289154" y="530105"/>
                </a:cubicBezTo>
                <a:cubicBezTo>
                  <a:pt x="1289154" y="642531"/>
                  <a:pt x="919397" y="637535"/>
                  <a:pt x="884420" y="724978"/>
                </a:cubicBezTo>
                <a:cubicBezTo>
                  <a:pt x="849443" y="812421"/>
                  <a:pt x="1064302" y="964820"/>
                  <a:pt x="1079292" y="1054761"/>
                </a:cubicBezTo>
                <a:cubicBezTo>
                  <a:pt x="1094282" y="1144702"/>
                  <a:pt x="-189875" y="2641220"/>
                  <a:pt x="974361" y="126462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657FA67-75BA-18C7-34A2-B6A8A4B85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6" y="2503317"/>
            <a:ext cx="4861347" cy="421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169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1154953" y="679572"/>
            <a:ext cx="8825659" cy="1400331"/>
          </a:xfrm>
        </p:spPr>
        <p:txBody>
          <a:bodyPr/>
          <a:lstStyle/>
          <a:p>
            <a:pPr algn="ctr"/>
            <a:r>
              <a:rPr lang="es-ES" dirty="0"/>
              <a:t>Conclusión</a:t>
            </a:r>
            <a:endParaRPr lang="es-AR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half" idx="2"/>
          </p:nvPr>
        </p:nvSpPr>
        <p:spPr>
          <a:xfrm>
            <a:off x="251461" y="2761599"/>
            <a:ext cx="10632644" cy="31685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3200" dirty="0"/>
              <a:t>Nos sirvió de experiencia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3200" dirty="0"/>
              <a:t>Conocimos el método de trabajo laboral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3200" dirty="0"/>
              <a:t>Aprendimos en el proceso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3200" dirty="0"/>
              <a:t>Evaluación sobre el futuro</a:t>
            </a:r>
          </a:p>
        </p:txBody>
      </p:sp>
      <p:sp>
        <p:nvSpPr>
          <p:cNvPr id="11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s-ES" dirty="0"/>
              <a:t>14</a:t>
            </a:r>
            <a:endParaRPr lang="es-AR" dirty="0"/>
          </a:p>
        </p:txBody>
      </p:sp>
      <p:pic>
        <p:nvPicPr>
          <p:cNvPr id="5" name="videopp">
            <a:hlinkClick r:id="" action="ppaction://media"/>
            <a:extLst>
              <a:ext uri="{FF2B5EF4-FFF2-40B4-BE49-F238E27FC236}">
                <a16:creationId xmlns:a16="http://schemas.microsoft.com/office/drawing/2014/main" xmlns="" id="{4E96AB31-3844-E475-A22F-88DF3173F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5291" y="1828800"/>
            <a:ext cx="2965248" cy="473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9824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5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2741" y="3470971"/>
            <a:ext cx="8825659" cy="1071049"/>
          </a:xfrm>
        </p:spPr>
        <p:txBody>
          <a:bodyPr/>
          <a:lstStyle/>
          <a:p>
            <a:pPr algn="ctr"/>
            <a:r>
              <a:rPr lang="es-ES" dirty="0"/>
              <a:t> </a:t>
            </a:r>
            <a:r>
              <a:rPr lang="es-ES" dirty="0">
                <a:latin typeface="Arial" pitchFamily="34" charset="0"/>
                <a:cs typeface="Arial" pitchFamily="34" charset="0"/>
              </a:rPr>
              <a:t>¿</a:t>
            </a:r>
            <a:r>
              <a:rPr lang="es-ES" dirty="0">
                <a:cs typeface="Arial" pitchFamily="34" charset="0"/>
              </a:rPr>
              <a:t>Cuál es el objetivo</a:t>
            </a:r>
            <a:r>
              <a:rPr lang="es-ES" dirty="0">
                <a:latin typeface="Arial" pitchFamily="34" charset="0"/>
                <a:cs typeface="Arial" pitchFamily="34" charset="0"/>
              </a:rPr>
              <a:t>?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pPr/>
              <a:t>2</a:t>
            </a:fld>
            <a:endParaRPr lang="es-AR" dirty="0"/>
          </a:p>
        </p:txBody>
      </p:sp>
      <p:sp>
        <p:nvSpPr>
          <p:cNvPr id="26" name="25 CuadroTexto"/>
          <p:cNvSpPr txBox="1"/>
          <p:nvPr/>
        </p:nvSpPr>
        <p:spPr>
          <a:xfrm>
            <a:off x="1232741" y="4979072"/>
            <a:ext cx="8548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El objetivo de Leandal es que pueda ser una herramienta a la que los alumnos puedan acudir </a:t>
            </a:r>
            <a:r>
              <a:rPr lang="es-AR" sz="2400" dirty="0" smtClean="0"/>
              <a:t>para</a:t>
            </a:r>
            <a:r>
              <a:rPr lang="es-AR" sz="2400" dirty="0" smtClean="0"/>
              <a:t> orientarse por la escuela.</a:t>
            </a:r>
            <a:endParaRPr lang="es-AR" sz="2400" dirty="0"/>
          </a:p>
        </p:txBody>
      </p:sp>
      <p:sp>
        <p:nvSpPr>
          <p:cNvPr id="3" name="Rectángulo 2"/>
          <p:cNvSpPr/>
          <p:nvPr/>
        </p:nvSpPr>
        <p:spPr>
          <a:xfrm>
            <a:off x="2825727" y="738070"/>
            <a:ext cx="56396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>
                <a:latin typeface="Arial" pitchFamily="34" charset="0"/>
                <a:cs typeface="Arial" pitchFamily="34" charset="0"/>
              </a:rPr>
              <a:t>¿</a:t>
            </a:r>
            <a:r>
              <a:rPr lang="es-ES" sz="4800" dirty="0">
                <a:cs typeface="Arial" pitchFamily="34" charset="0"/>
              </a:rPr>
              <a:t>Qué es Leandal</a:t>
            </a:r>
            <a:r>
              <a:rPr lang="es-ES" sz="4800" dirty="0">
                <a:latin typeface="Arial" pitchFamily="34" charset="0"/>
                <a:cs typeface="Arial" pitchFamily="34" charset="0"/>
              </a:rPr>
              <a:t>?</a:t>
            </a:r>
            <a:endParaRPr lang="es-AR" sz="4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91937" y="2052116"/>
            <a:ext cx="785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Es un </a:t>
            </a:r>
            <a:r>
              <a:rPr lang="es-ES" sz="2400" dirty="0" smtClean="0"/>
              <a:t>chatbot </a:t>
            </a:r>
            <a:r>
              <a:rPr lang="es-ES" sz="2400" dirty="0"/>
              <a:t>para la EEST N°2 </a:t>
            </a:r>
            <a:r>
              <a:rPr lang="es-ES" sz="2400" dirty="0" smtClean="0"/>
              <a:t>que orientara a </a:t>
            </a:r>
            <a:r>
              <a:rPr lang="es-ES" sz="2400" dirty="0"/>
              <a:t>los </a:t>
            </a:r>
            <a:r>
              <a:rPr lang="es-ES" sz="2400" dirty="0" smtClean="0"/>
              <a:t>alumnos en ubicaciones, elegir orientación, etc.</a:t>
            </a:r>
            <a:endParaRPr lang="es-AR" sz="2400" dirty="0"/>
          </a:p>
        </p:txBody>
      </p:sp>
      <p:sp>
        <p:nvSpPr>
          <p:cNvPr id="6" name="Forma libre 5"/>
          <p:cNvSpPr/>
          <p:nvPr/>
        </p:nvSpPr>
        <p:spPr>
          <a:xfrm>
            <a:off x="10514282" y="2667000"/>
            <a:ext cx="1658668" cy="4896297"/>
          </a:xfrm>
          <a:custGeom>
            <a:avLst/>
            <a:gdLst>
              <a:gd name="connsiteX0" fmla="*/ 1658668 w 1658668"/>
              <a:gd name="connsiteY0" fmla="*/ 0 h 4896297"/>
              <a:gd name="connsiteX1" fmla="*/ 820468 w 1658668"/>
              <a:gd name="connsiteY1" fmla="*/ 495300 h 4896297"/>
              <a:gd name="connsiteX2" fmla="*/ 115618 w 1658668"/>
              <a:gd name="connsiteY2" fmla="*/ 1276350 h 4896297"/>
              <a:gd name="connsiteX3" fmla="*/ 782368 w 1658668"/>
              <a:gd name="connsiteY3" fmla="*/ 1943100 h 4896297"/>
              <a:gd name="connsiteX4" fmla="*/ 1318 w 1658668"/>
              <a:gd name="connsiteY4" fmla="*/ 2266950 h 4896297"/>
              <a:gd name="connsiteX5" fmla="*/ 1010968 w 1658668"/>
              <a:gd name="connsiteY5" fmla="*/ 3086100 h 4896297"/>
              <a:gd name="connsiteX6" fmla="*/ 1239568 w 1658668"/>
              <a:gd name="connsiteY6" fmla="*/ 3562350 h 4896297"/>
              <a:gd name="connsiteX7" fmla="*/ 725218 w 1658668"/>
              <a:gd name="connsiteY7" fmla="*/ 4000500 h 4896297"/>
              <a:gd name="connsiteX8" fmla="*/ 725218 w 1658668"/>
              <a:gd name="connsiteY8" fmla="*/ 4229100 h 48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8668" h="4896297">
                <a:moveTo>
                  <a:pt x="1658668" y="0"/>
                </a:moveTo>
                <a:cubicBezTo>
                  <a:pt x="1368155" y="141287"/>
                  <a:pt x="1077643" y="282575"/>
                  <a:pt x="820468" y="495300"/>
                </a:cubicBezTo>
                <a:cubicBezTo>
                  <a:pt x="563293" y="708025"/>
                  <a:pt x="121968" y="1035050"/>
                  <a:pt x="115618" y="1276350"/>
                </a:cubicBezTo>
                <a:cubicBezTo>
                  <a:pt x="109268" y="1517650"/>
                  <a:pt x="801418" y="1778000"/>
                  <a:pt x="782368" y="1943100"/>
                </a:cubicBezTo>
                <a:cubicBezTo>
                  <a:pt x="763318" y="2108200"/>
                  <a:pt x="-36782" y="2076450"/>
                  <a:pt x="1318" y="2266950"/>
                </a:cubicBezTo>
                <a:cubicBezTo>
                  <a:pt x="39418" y="2457450"/>
                  <a:pt x="804593" y="2870200"/>
                  <a:pt x="1010968" y="3086100"/>
                </a:cubicBezTo>
                <a:cubicBezTo>
                  <a:pt x="1217343" y="3302000"/>
                  <a:pt x="1287193" y="3409950"/>
                  <a:pt x="1239568" y="3562350"/>
                </a:cubicBezTo>
                <a:cubicBezTo>
                  <a:pt x="1191943" y="3714750"/>
                  <a:pt x="810943" y="3889375"/>
                  <a:pt x="725218" y="4000500"/>
                </a:cubicBezTo>
                <a:cubicBezTo>
                  <a:pt x="639493" y="4111625"/>
                  <a:pt x="798243" y="5803900"/>
                  <a:pt x="725218" y="42291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orma libre 7"/>
          <p:cNvSpPr/>
          <p:nvPr/>
        </p:nvSpPr>
        <p:spPr>
          <a:xfrm>
            <a:off x="19050" y="-19050"/>
            <a:ext cx="1676400" cy="1524000"/>
          </a:xfrm>
          <a:custGeom>
            <a:avLst/>
            <a:gdLst>
              <a:gd name="connsiteX0" fmla="*/ 0 w 1676400"/>
              <a:gd name="connsiteY0" fmla="*/ 1524000 h 1524000"/>
              <a:gd name="connsiteX1" fmla="*/ 685800 w 1676400"/>
              <a:gd name="connsiteY1" fmla="*/ 1162050 h 1524000"/>
              <a:gd name="connsiteX2" fmla="*/ 704850 w 1676400"/>
              <a:gd name="connsiteY2" fmla="*/ 647700 h 1524000"/>
              <a:gd name="connsiteX3" fmla="*/ 1352550 w 1676400"/>
              <a:gd name="connsiteY3" fmla="*/ 438150 h 1524000"/>
              <a:gd name="connsiteX4" fmla="*/ 1676400 w 16764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1524000">
                <a:moveTo>
                  <a:pt x="0" y="1524000"/>
                </a:moveTo>
                <a:cubicBezTo>
                  <a:pt x="284162" y="1416050"/>
                  <a:pt x="568325" y="1308100"/>
                  <a:pt x="685800" y="1162050"/>
                </a:cubicBezTo>
                <a:cubicBezTo>
                  <a:pt x="803275" y="1016000"/>
                  <a:pt x="593725" y="768350"/>
                  <a:pt x="704850" y="647700"/>
                </a:cubicBezTo>
                <a:cubicBezTo>
                  <a:pt x="815975" y="527050"/>
                  <a:pt x="1190625" y="546100"/>
                  <a:pt x="1352550" y="438150"/>
                </a:cubicBezTo>
                <a:cubicBezTo>
                  <a:pt x="1514475" y="330200"/>
                  <a:pt x="95250" y="558800"/>
                  <a:pt x="1676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708110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6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latin typeface="Arial" pitchFamily="34" charset="0"/>
                <a:cs typeface="Arial" pitchFamily="34" charset="0"/>
              </a:rPr>
              <a:t>¿</a:t>
            </a:r>
            <a:r>
              <a:rPr lang="es-MX" dirty="0"/>
              <a:t>Como surgió la idea</a:t>
            </a:r>
            <a:r>
              <a:rPr lang="es-MX" dirty="0">
                <a:latin typeface="Arial" pitchFamily="34" charset="0"/>
                <a:cs typeface="Arial" pitchFamily="34" charset="0"/>
              </a:rPr>
              <a:t>?</a:t>
            </a:r>
            <a:r>
              <a:rPr lang="es-MX" dirty="0"/>
              <a:t/>
            </a:r>
            <a:br>
              <a:rPr lang="es-MX" dirty="0"/>
            </a:br>
            <a:endParaRPr lang="es-AR" sz="400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>
          <a:xfrm>
            <a:off x="1355139" y="3075708"/>
            <a:ext cx="4396338" cy="576262"/>
          </a:xfrm>
        </p:spPr>
        <p:txBody>
          <a:bodyPr/>
          <a:lstStyle/>
          <a:p>
            <a:r>
              <a:rPr lang="es-MX" dirty="0"/>
              <a:t>Leandal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sz="half" idx="2"/>
          </p:nvPr>
        </p:nvSpPr>
        <p:spPr>
          <a:xfrm>
            <a:off x="1287707" y="3718936"/>
            <a:ext cx="4211178" cy="1827426"/>
          </a:xfrm>
        </p:spPr>
        <p:txBody>
          <a:bodyPr/>
          <a:lstStyle/>
          <a:p>
            <a:r>
              <a:rPr lang="es-MX" dirty="0"/>
              <a:t>Lo hicimos por 2 razones:</a:t>
            </a:r>
          </a:p>
          <a:p>
            <a:pPr lvl="1"/>
            <a:r>
              <a:rPr lang="es-MX" dirty="0" smtClean="0"/>
              <a:t>innovador</a:t>
            </a:r>
            <a:endParaRPr lang="es-MX" dirty="0"/>
          </a:p>
          <a:p>
            <a:pPr lvl="1"/>
            <a:r>
              <a:rPr lang="es-MX" dirty="0"/>
              <a:t>Por la necesidad</a:t>
            </a:r>
            <a:endParaRPr lang="es-AR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3"/>
          </p:nvPr>
        </p:nvSpPr>
        <p:spPr>
          <a:xfrm>
            <a:off x="5751477" y="3075708"/>
            <a:ext cx="4396339" cy="576262"/>
          </a:xfrm>
        </p:spPr>
        <p:txBody>
          <a:bodyPr/>
          <a:lstStyle/>
          <a:p>
            <a:r>
              <a:rPr lang="es-MX" dirty="0"/>
              <a:t>Proyecto descartado</a:t>
            </a:r>
            <a:endParaRPr lang="es-AR" dirty="0"/>
          </a:p>
        </p:txBody>
      </p:sp>
      <p:sp>
        <p:nvSpPr>
          <p:cNvPr id="7" name="6 Marcador de contenido"/>
          <p:cNvSpPr>
            <a:spLocks noGrp="1"/>
          </p:cNvSpPr>
          <p:nvPr>
            <p:ph sz="quarter" idx="4"/>
          </p:nvPr>
        </p:nvSpPr>
        <p:spPr>
          <a:xfrm>
            <a:off x="5751477" y="3709385"/>
            <a:ext cx="4231925" cy="1627114"/>
          </a:xfrm>
        </p:spPr>
        <p:txBody>
          <a:bodyPr/>
          <a:lstStyle/>
          <a:p>
            <a:r>
              <a:rPr lang="es-MX" dirty="0"/>
              <a:t>Un videojuego</a:t>
            </a:r>
          </a:p>
          <a:p>
            <a:r>
              <a:rPr lang="es-MX" dirty="0"/>
              <a:t>Una pagina </a:t>
            </a:r>
            <a:r>
              <a:rPr lang="es-MX" dirty="0" smtClean="0"/>
              <a:t>administrativa</a:t>
            </a:r>
            <a:endParaRPr lang="es-AR" dirty="0"/>
          </a:p>
        </p:txBody>
      </p:sp>
      <p:sp>
        <p:nvSpPr>
          <p:cNvPr id="3" name="CuadroTexto 2"/>
          <p:cNvSpPr txBox="1"/>
          <p:nvPr/>
        </p:nvSpPr>
        <p:spPr>
          <a:xfrm>
            <a:off x="1287706" y="1923558"/>
            <a:ext cx="869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Frente a la necesidad del acceso a la información decidimos crear una herramienta atractiva y fácil de usar que ayude a los alumnos</a:t>
            </a:r>
            <a:endParaRPr lang="es-AR" dirty="0"/>
          </a:p>
        </p:txBody>
      </p:sp>
      <p:sp>
        <p:nvSpPr>
          <p:cNvPr id="10" name="2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s-ES" dirty="0"/>
              <a:t>3</a:t>
            </a:r>
            <a:endParaRPr lang="es-AR" dirty="0"/>
          </a:p>
        </p:txBody>
      </p:sp>
      <p:sp>
        <p:nvSpPr>
          <p:cNvPr id="8" name="Forma libre 7"/>
          <p:cNvSpPr/>
          <p:nvPr/>
        </p:nvSpPr>
        <p:spPr>
          <a:xfrm>
            <a:off x="2228850" y="5970731"/>
            <a:ext cx="4343400" cy="1526227"/>
          </a:xfrm>
          <a:custGeom>
            <a:avLst/>
            <a:gdLst>
              <a:gd name="connsiteX0" fmla="*/ 0 w 4343400"/>
              <a:gd name="connsiteY0" fmla="*/ 906319 h 1526227"/>
              <a:gd name="connsiteX1" fmla="*/ 933450 w 4343400"/>
              <a:gd name="connsiteY1" fmla="*/ 87169 h 1526227"/>
              <a:gd name="connsiteX2" fmla="*/ 1581150 w 4343400"/>
              <a:gd name="connsiteY2" fmla="*/ 582469 h 1526227"/>
              <a:gd name="connsiteX3" fmla="*/ 2133600 w 4343400"/>
              <a:gd name="connsiteY3" fmla="*/ 30019 h 1526227"/>
              <a:gd name="connsiteX4" fmla="*/ 2876550 w 4343400"/>
              <a:gd name="connsiteY4" fmla="*/ 125269 h 1526227"/>
              <a:gd name="connsiteX5" fmla="*/ 3524250 w 4343400"/>
              <a:gd name="connsiteY5" fmla="*/ 563419 h 1526227"/>
              <a:gd name="connsiteX6" fmla="*/ 4057650 w 4343400"/>
              <a:gd name="connsiteY6" fmla="*/ 563419 h 1526227"/>
              <a:gd name="connsiteX7" fmla="*/ 4343400 w 4343400"/>
              <a:gd name="connsiteY7" fmla="*/ 887269 h 152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3400" h="1526227">
                <a:moveTo>
                  <a:pt x="0" y="906319"/>
                </a:moveTo>
                <a:cubicBezTo>
                  <a:pt x="334962" y="523731"/>
                  <a:pt x="669925" y="141144"/>
                  <a:pt x="933450" y="87169"/>
                </a:cubicBezTo>
                <a:cubicBezTo>
                  <a:pt x="1196975" y="33194"/>
                  <a:pt x="1381125" y="591994"/>
                  <a:pt x="1581150" y="582469"/>
                </a:cubicBezTo>
                <a:cubicBezTo>
                  <a:pt x="1781175" y="572944"/>
                  <a:pt x="1917700" y="106219"/>
                  <a:pt x="2133600" y="30019"/>
                </a:cubicBezTo>
                <a:cubicBezTo>
                  <a:pt x="2349500" y="-46181"/>
                  <a:pt x="2644775" y="36369"/>
                  <a:pt x="2876550" y="125269"/>
                </a:cubicBezTo>
                <a:cubicBezTo>
                  <a:pt x="3108325" y="214169"/>
                  <a:pt x="3327400" y="490394"/>
                  <a:pt x="3524250" y="563419"/>
                </a:cubicBezTo>
                <a:cubicBezTo>
                  <a:pt x="3721100" y="636444"/>
                  <a:pt x="3921125" y="509444"/>
                  <a:pt x="4057650" y="563419"/>
                </a:cubicBezTo>
                <a:cubicBezTo>
                  <a:pt x="4194175" y="617394"/>
                  <a:pt x="3467100" y="2471594"/>
                  <a:pt x="4343400" y="88726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Forma libre 8"/>
          <p:cNvSpPr/>
          <p:nvPr/>
        </p:nvSpPr>
        <p:spPr>
          <a:xfrm>
            <a:off x="11236943" y="1962150"/>
            <a:ext cx="1037975" cy="4222065"/>
          </a:xfrm>
          <a:custGeom>
            <a:avLst/>
            <a:gdLst>
              <a:gd name="connsiteX0" fmla="*/ 974107 w 1037975"/>
              <a:gd name="connsiteY0" fmla="*/ 0 h 4222065"/>
              <a:gd name="connsiteX1" fmla="*/ 307357 w 1037975"/>
              <a:gd name="connsiteY1" fmla="*/ 590550 h 4222065"/>
              <a:gd name="connsiteX2" fmla="*/ 2557 w 1037975"/>
              <a:gd name="connsiteY2" fmla="*/ 1352550 h 4222065"/>
              <a:gd name="connsiteX3" fmla="*/ 459757 w 1037975"/>
              <a:gd name="connsiteY3" fmla="*/ 1790700 h 4222065"/>
              <a:gd name="connsiteX4" fmla="*/ 250207 w 1037975"/>
              <a:gd name="connsiteY4" fmla="*/ 2247900 h 4222065"/>
              <a:gd name="connsiteX5" fmla="*/ 650257 w 1037975"/>
              <a:gd name="connsiteY5" fmla="*/ 2857500 h 4222065"/>
              <a:gd name="connsiteX6" fmla="*/ 821707 w 1037975"/>
              <a:gd name="connsiteY6" fmla="*/ 3505200 h 4222065"/>
              <a:gd name="connsiteX7" fmla="*/ 955057 w 1037975"/>
              <a:gd name="connsiteY7" fmla="*/ 3581400 h 422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7975" h="4222065">
                <a:moveTo>
                  <a:pt x="974107" y="0"/>
                </a:moveTo>
                <a:cubicBezTo>
                  <a:pt x="721694" y="182562"/>
                  <a:pt x="469282" y="365125"/>
                  <a:pt x="307357" y="590550"/>
                </a:cubicBezTo>
                <a:cubicBezTo>
                  <a:pt x="145432" y="815975"/>
                  <a:pt x="-22843" y="1152525"/>
                  <a:pt x="2557" y="1352550"/>
                </a:cubicBezTo>
                <a:cubicBezTo>
                  <a:pt x="27957" y="1552575"/>
                  <a:pt x="418482" y="1641475"/>
                  <a:pt x="459757" y="1790700"/>
                </a:cubicBezTo>
                <a:cubicBezTo>
                  <a:pt x="501032" y="1939925"/>
                  <a:pt x="218457" y="2070100"/>
                  <a:pt x="250207" y="2247900"/>
                </a:cubicBezTo>
                <a:cubicBezTo>
                  <a:pt x="281957" y="2425700"/>
                  <a:pt x="555007" y="2647950"/>
                  <a:pt x="650257" y="2857500"/>
                </a:cubicBezTo>
                <a:cubicBezTo>
                  <a:pt x="745507" y="3067050"/>
                  <a:pt x="770907" y="3384550"/>
                  <a:pt x="821707" y="3505200"/>
                </a:cubicBezTo>
                <a:cubicBezTo>
                  <a:pt x="872507" y="3625850"/>
                  <a:pt x="1183657" y="5006975"/>
                  <a:pt x="955057" y="35814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65371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  <p:bldP spid="6" grpId="0" build="p"/>
      <p:bldP spid="7" grpId="0" build="p"/>
      <p:bldP spid="3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4</a:t>
            </a:fld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512417" y="408155"/>
            <a:ext cx="6954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latin typeface="Arial" pitchFamily="34" charset="0"/>
                <a:cs typeface="Arial" pitchFamily="34" charset="0"/>
              </a:rPr>
              <a:t>¿</a:t>
            </a:r>
            <a:r>
              <a:rPr lang="es-MX" sz="4800" dirty="0">
                <a:latin typeface="+mj-lt"/>
                <a:cs typeface="Arial" pitchFamily="34" charset="0"/>
              </a:rPr>
              <a:t>Como funciona</a:t>
            </a:r>
            <a:r>
              <a:rPr lang="es-MX" sz="4800" dirty="0">
                <a:latin typeface="Arial" pitchFamily="34" charset="0"/>
                <a:cs typeface="Arial" pitchFamily="34" charset="0"/>
              </a:rPr>
              <a:t>?</a:t>
            </a:r>
            <a:endParaRPr lang="es-AR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12417" y="1791175"/>
            <a:ext cx="8950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Leandal va a contener información referida a la escuela a la que los alumnos van a poder consultar.</a:t>
            </a:r>
          </a:p>
          <a:p>
            <a:r>
              <a:rPr lang="es-MX" sz="2400" dirty="0"/>
              <a:t>Va a haber un administrador </a:t>
            </a:r>
            <a:r>
              <a:rPr lang="es-MX" sz="2400" dirty="0" smtClean="0"/>
              <a:t>encargado </a:t>
            </a:r>
            <a:r>
              <a:rPr lang="es-MX" sz="2400" dirty="0"/>
              <a:t>de enseñar al chatbot</a:t>
            </a:r>
            <a:endParaRPr lang="es-AR" sz="2400" dirty="0"/>
          </a:p>
        </p:txBody>
      </p:sp>
      <p:sp>
        <p:nvSpPr>
          <p:cNvPr id="2" name="Rectángulo 1"/>
          <p:cNvSpPr/>
          <p:nvPr/>
        </p:nvSpPr>
        <p:spPr>
          <a:xfrm>
            <a:off x="1512417" y="3358861"/>
            <a:ext cx="7369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800" dirty="0">
                <a:latin typeface="Arial" pitchFamily="34" charset="0"/>
                <a:cs typeface="Arial" pitchFamily="34" charset="0"/>
              </a:rPr>
              <a:t>¿</a:t>
            </a:r>
            <a:r>
              <a:rPr lang="es-MX" sz="4800" dirty="0">
                <a:cs typeface="Arial" pitchFamily="34" charset="0"/>
              </a:rPr>
              <a:t>Qué lo hace especial</a:t>
            </a:r>
            <a:r>
              <a:rPr lang="es-MX" sz="4800" dirty="0">
                <a:latin typeface="Arial" pitchFamily="34" charset="0"/>
                <a:cs typeface="Arial" pitchFamily="34" charset="0"/>
              </a:rPr>
              <a:t>?</a:t>
            </a:r>
            <a:endParaRPr lang="es-AR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512417" y="4547884"/>
            <a:ext cx="9145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Leandal es diferente a los demás chatbots porque este va a ir aprendiendo con el </a:t>
            </a:r>
            <a:r>
              <a:rPr lang="es-MX" sz="2400" dirty="0" smtClean="0"/>
              <a:t>tiempo, </a:t>
            </a:r>
            <a:r>
              <a:rPr lang="es-MX" sz="2400" dirty="0"/>
              <a:t>es exclusivo de la </a:t>
            </a:r>
            <a:r>
              <a:rPr lang="es-MX" sz="2400" dirty="0" smtClean="0"/>
              <a:t>escuela, además de innovador y atractivo.</a:t>
            </a:r>
            <a:endParaRPr lang="es-AR" sz="2400" dirty="0"/>
          </a:p>
        </p:txBody>
      </p:sp>
      <p:sp>
        <p:nvSpPr>
          <p:cNvPr id="7" name="Forma libre 6"/>
          <p:cNvSpPr/>
          <p:nvPr/>
        </p:nvSpPr>
        <p:spPr>
          <a:xfrm>
            <a:off x="10900119" y="4667250"/>
            <a:ext cx="1253781" cy="2881363"/>
          </a:xfrm>
          <a:custGeom>
            <a:avLst/>
            <a:gdLst>
              <a:gd name="connsiteX0" fmla="*/ 1253781 w 1253781"/>
              <a:gd name="connsiteY0" fmla="*/ 0 h 2881363"/>
              <a:gd name="connsiteX1" fmla="*/ 796581 w 1253781"/>
              <a:gd name="connsiteY1" fmla="*/ 476250 h 2881363"/>
              <a:gd name="connsiteX2" fmla="*/ 796581 w 1253781"/>
              <a:gd name="connsiteY2" fmla="*/ 952500 h 2881363"/>
              <a:gd name="connsiteX3" fmla="*/ 377481 w 1253781"/>
              <a:gd name="connsiteY3" fmla="*/ 1200150 h 2881363"/>
              <a:gd name="connsiteX4" fmla="*/ 339381 w 1253781"/>
              <a:gd name="connsiteY4" fmla="*/ 1695450 h 2881363"/>
              <a:gd name="connsiteX5" fmla="*/ 110781 w 1253781"/>
              <a:gd name="connsiteY5" fmla="*/ 1924050 h 2881363"/>
              <a:gd name="connsiteX6" fmla="*/ 148881 w 1253781"/>
              <a:gd name="connsiteY6" fmla="*/ 2209800 h 288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3781" h="2881363">
                <a:moveTo>
                  <a:pt x="1253781" y="0"/>
                </a:moveTo>
                <a:cubicBezTo>
                  <a:pt x="1063281" y="158750"/>
                  <a:pt x="872781" y="317500"/>
                  <a:pt x="796581" y="476250"/>
                </a:cubicBezTo>
                <a:cubicBezTo>
                  <a:pt x="720381" y="635000"/>
                  <a:pt x="866431" y="831850"/>
                  <a:pt x="796581" y="952500"/>
                </a:cubicBezTo>
                <a:cubicBezTo>
                  <a:pt x="726731" y="1073150"/>
                  <a:pt x="453681" y="1076325"/>
                  <a:pt x="377481" y="1200150"/>
                </a:cubicBezTo>
                <a:cubicBezTo>
                  <a:pt x="301281" y="1323975"/>
                  <a:pt x="383831" y="1574800"/>
                  <a:pt x="339381" y="1695450"/>
                </a:cubicBezTo>
                <a:cubicBezTo>
                  <a:pt x="294931" y="1816100"/>
                  <a:pt x="142531" y="1838325"/>
                  <a:pt x="110781" y="1924050"/>
                </a:cubicBezTo>
                <a:cubicBezTo>
                  <a:pt x="79031" y="2009775"/>
                  <a:pt x="-143219" y="3835400"/>
                  <a:pt x="148881" y="22098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orma libre 7"/>
          <p:cNvSpPr/>
          <p:nvPr/>
        </p:nvSpPr>
        <p:spPr>
          <a:xfrm>
            <a:off x="-716106" y="38100"/>
            <a:ext cx="1744670" cy="3917057"/>
          </a:xfrm>
          <a:custGeom>
            <a:avLst/>
            <a:gdLst>
              <a:gd name="connsiteX0" fmla="*/ 1573356 w 1744670"/>
              <a:gd name="connsiteY0" fmla="*/ 0 h 3917057"/>
              <a:gd name="connsiteX1" fmla="*/ 1725756 w 1744670"/>
              <a:gd name="connsiteY1" fmla="*/ 609600 h 3917057"/>
              <a:gd name="connsiteX2" fmla="*/ 1192356 w 1744670"/>
              <a:gd name="connsiteY2" fmla="*/ 1104900 h 3917057"/>
              <a:gd name="connsiteX3" fmla="*/ 1497156 w 1744670"/>
              <a:gd name="connsiteY3" fmla="*/ 1790700 h 3917057"/>
              <a:gd name="connsiteX4" fmla="*/ 1325706 w 1744670"/>
              <a:gd name="connsiteY4" fmla="*/ 2019300 h 3917057"/>
              <a:gd name="connsiteX5" fmla="*/ 1306656 w 1744670"/>
              <a:gd name="connsiteY5" fmla="*/ 2800350 h 3917057"/>
              <a:gd name="connsiteX6" fmla="*/ 1020906 w 1744670"/>
              <a:gd name="connsiteY6" fmla="*/ 3181350 h 3917057"/>
              <a:gd name="connsiteX7" fmla="*/ 716106 w 1744670"/>
              <a:gd name="connsiteY7" fmla="*/ 3505200 h 391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44670" h="3917057">
                <a:moveTo>
                  <a:pt x="1573356" y="0"/>
                </a:moveTo>
                <a:cubicBezTo>
                  <a:pt x="1681306" y="212725"/>
                  <a:pt x="1789256" y="425450"/>
                  <a:pt x="1725756" y="609600"/>
                </a:cubicBezTo>
                <a:cubicBezTo>
                  <a:pt x="1662256" y="793750"/>
                  <a:pt x="1230456" y="908050"/>
                  <a:pt x="1192356" y="1104900"/>
                </a:cubicBezTo>
                <a:cubicBezTo>
                  <a:pt x="1154256" y="1301750"/>
                  <a:pt x="1474931" y="1638300"/>
                  <a:pt x="1497156" y="1790700"/>
                </a:cubicBezTo>
                <a:cubicBezTo>
                  <a:pt x="1519381" y="1943100"/>
                  <a:pt x="1357456" y="1851025"/>
                  <a:pt x="1325706" y="2019300"/>
                </a:cubicBezTo>
                <a:cubicBezTo>
                  <a:pt x="1293956" y="2187575"/>
                  <a:pt x="1357456" y="2606675"/>
                  <a:pt x="1306656" y="2800350"/>
                </a:cubicBezTo>
                <a:cubicBezTo>
                  <a:pt x="1255856" y="2994025"/>
                  <a:pt x="1119331" y="3063875"/>
                  <a:pt x="1020906" y="3181350"/>
                </a:cubicBezTo>
                <a:cubicBezTo>
                  <a:pt x="922481" y="3298825"/>
                  <a:pt x="-1014269" y="4546600"/>
                  <a:pt x="716106" y="350520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52453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6415" y="372591"/>
            <a:ext cx="9404723" cy="1400530"/>
          </a:xfrm>
        </p:spPr>
        <p:txBody>
          <a:bodyPr/>
          <a:lstStyle/>
          <a:p>
            <a:pPr algn="ctr"/>
            <a:r>
              <a:rPr lang="es-AR" sz="7200" dirty="0" smtClean="0"/>
              <a:t>DISEÑO</a:t>
            </a:r>
            <a:endParaRPr lang="es-AR" sz="7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965915" y="3039414"/>
            <a:ext cx="3696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3600" dirty="0" smtClean="0"/>
              <a:t>Diagramas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3600" dirty="0" smtClean="0"/>
              <a:t>Bocetos</a:t>
            </a:r>
            <a:endParaRPr lang="es-AR" sz="3600" dirty="0"/>
          </a:p>
        </p:txBody>
      </p:sp>
      <p:pic>
        <p:nvPicPr>
          <p:cNvPr id="1026" name="Picture 2" descr="C:\Users\escuela\Desktop\diseñ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2888578"/>
            <a:ext cx="4479008" cy="36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10534917" y="549636"/>
            <a:ext cx="61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/>
              <a:t>5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8142519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Diagrama de Casos de Uso</a:t>
            </a:r>
            <a:endParaRPr lang="es-AR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6</a:t>
            </a:fld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29" y="2965797"/>
            <a:ext cx="1866900" cy="16573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42B02AC-B2E8-FA10-4206-5C803316F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917699"/>
            <a:ext cx="9822835" cy="440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586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Diagrama de Actividad</a:t>
            </a:r>
            <a:endParaRPr lang="es-AR" dirty="0"/>
          </a:p>
        </p:txBody>
      </p:sp>
      <p:sp>
        <p:nvSpPr>
          <p:cNvPr id="19" name="1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7</a:t>
            </a:fld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40" y="3197314"/>
            <a:ext cx="1866900" cy="16573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F5E5B86C-06AB-3CAE-9F96-D90D573C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853248"/>
            <a:ext cx="9610531" cy="40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520"/>
      </p:ext>
    </p:extLst>
  </p:cSld>
  <p:clrMapOvr>
    <a:masterClrMapping/>
  </p:clrMapOvr>
  <p:transition spd="slow"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Diagrama de Entidad-Relación</a:t>
            </a:r>
            <a:endParaRPr lang="es-AR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8</a:t>
            </a:fld>
            <a:endParaRPr lang="es-AR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34" y="3320834"/>
            <a:ext cx="1866900" cy="16573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516DA89-A391-2BF0-3441-6291C89EA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04" y="1652587"/>
            <a:ext cx="9106677" cy="4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3256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Boceto/realidad</a:t>
            </a:r>
            <a:endParaRPr lang="es-AR" dirty="0"/>
          </a:p>
        </p:txBody>
      </p:sp>
      <p:sp>
        <p:nvSpPr>
          <p:cNvPr id="5" name="Marcador de contenid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Primer boceto</a:t>
            </a:r>
            <a:endParaRPr lang="es-AR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Como pensábamos que iba a ser</a:t>
            </a:r>
            <a:endParaRPr lang="es-AR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Como es actualmente</a:t>
            </a:r>
            <a:endParaRPr lang="es-AR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0CCB8-7B2E-4641-80DC-C4E2165C710C}" type="slidenum">
              <a:rPr lang="es-AR" smtClean="0"/>
              <a:t>9</a:t>
            </a:fld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06" y="2709994"/>
            <a:ext cx="2922194" cy="35709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3" y="2667000"/>
            <a:ext cx="2915843" cy="36616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734A6B81-5853-4706-B1EE-E2C97C42E0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39" y="2685414"/>
            <a:ext cx="2946794" cy="35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1400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1270</TotalTime>
  <Words>393</Words>
  <Application>Microsoft Office PowerPoint</Application>
  <PresentationFormat>Personalizado</PresentationFormat>
  <Paragraphs>77</Paragraphs>
  <Slides>13</Slides>
  <Notes>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Ion</vt:lpstr>
      <vt:lpstr>Nombre del proyecto: Leandal. N° de grupo: 03. Integrantes:     Ojeda Leonardo (Programador, líder del proyecto).  Ojeda Andrés (Programador, analista).  mansilla Alexis (Diseñador grafico, Programador). Profesor: Ponce Daniel. Curso: Programación. División: ° i. Año: 7 °.</vt:lpstr>
      <vt:lpstr> ¿Cuál es el objetivo?</vt:lpstr>
      <vt:lpstr>¿Como surgió la idea? </vt:lpstr>
      <vt:lpstr>Presentación de PowerPoint</vt:lpstr>
      <vt:lpstr>DISEÑO</vt:lpstr>
      <vt:lpstr>Diagrama de Casos de Uso</vt:lpstr>
      <vt:lpstr>Diagrama de Actividad</vt:lpstr>
      <vt:lpstr>Diagrama de Entidad-Relación</vt:lpstr>
      <vt:lpstr>Boceto/realidad</vt:lpstr>
      <vt:lpstr>Desarrollo</vt:lpstr>
      <vt:lpstr>Emprendimiento</vt:lpstr>
      <vt:lpstr>Emprendimiento</vt:lpstr>
      <vt:lpstr>Conclusión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LEANDAL</dc:title>
  <dc:creator>LangTecnologia</dc:creator>
  <cp:lastModifiedBy>escuela</cp:lastModifiedBy>
  <cp:revision>100</cp:revision>
  <dcterms:created xsi:type="dcterms:W3CDTF">2025-07-04T13:56:28Z</dcterms:created>
  <dcterms:modified xsi:type="dcterms:W3CDTF">2025-10-22T00:36:08Z</dcterms:modified>
</cp:coreProperties>
</file>